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5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44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6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63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81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4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9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04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1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72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CACA7-F75C-4DDA-9C7F-09BEA03FA6D5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83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立方体 4"/>
          <p:cNvSpPr/>
          <p:nvPr/>
        </p:nvSpPr>
        <p:spPr>
          <a:xfrm>
            <a:off x="2135374" y="4294835"/>
            <a:ext cx="1049261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memory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" name="立方体 5"/>
          <p:cNvSpPr/>
          <p:nvPr/>
        </p:nvSpPr>
        <p:spPr>
          <a:xfrm>
            <a:off x="3253371" y="4287715"/>
            <a:ext cx="1459842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d</a:t>
            </a:r>
            <a:r>
              <a:rPr lang="en-US" altLang="zh-CN" sz="1200" dirty="0" smtClean="0">
                <a:solidFill>
                  <a:schemeClr val="tx1"/>
                </a:solidFill>
              </a:rPr>
              <a:t>ata structure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立方体 6"/>
          <p:cNvSpPr/>
          <p:nvPr/>
        </p:nvSpPr>
        <p:spPr>
          <a:xfrm>
            <a:off x="5949961" y="4287715"/>
            <a:ext cx="593061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log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立方体 8"/>
          <p:cNvSpPr/>
          <p:nvPr/>
        </p:nvSpPr>
        <p:spPr>
          <a:xfrm>
            <a:off x="2135374" y="2208247"/>
            <a:ext cx="750456" cy="423646"/>
          </a:xfrm>
          <a:prstGeom prst="cube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SSL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10" name="立方体 9"/>
          <p:cNvSpPr/>
          <p:nvPr/>
        </p:nvSpPr>
        <p:spPr>
          <a:xfrm>
            <a:off x="6614965" y="4287715"/>
            <a:ext cx="858906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thread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立方体 11"/>
          <p:cNvSpPr/>
          <p:nvPr/>
        </p:nvSpPr>
        <p:spPr>
          <a:xfrm>
            <a:off x="4778009" y="4287715"/>
            <a:ext cx="1100008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configure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3" name="立方体 12"/>
          <p:cNvSpPr/>
          <p:nvPr/>
        </p:nvSpPr>
        <p:spPr>
          <a:xfrm>
            <a:off x="3177012" y="2208247"/>
            <a:ext cx="988198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Stream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立方体 13"/>
          <p:cNvSpPr/>
          <p:nvPr/>
        </p:nvSpPr>
        <p:spPr>
          <a:xfrm>
            <a:off x="7630807" y="4287715"/>
            <a:ext cx="722835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fiber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立方体 21"/>
          <p:cNvSpPr/>
          <p:nvPr/>
        </p:nvSpPr>
        <p:spPr>
          <a:xfrm>
            <a:off x="4470459" y="2215543"/>
            <a:ext cx="4391251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Aio</a:t>
            </a:r>
            <a:r>
              <a:rPr lang="en-US" altLang="zh-CN" sz="1200" b="1" dirty="0">
                <a:solidFill>
                  <a:schemeClr val="tx1"/>
                </a:solidFill>
              </a:rPr>
              <a:t>(</a:t>
            </a:r>
            <a:r>
              <a:rPr lang="en-US" altLang="zh-CN" sz="1200" b="1" dirty="0" smtClean="0">
                <a:solidFill>
                  <a:schemeClr val="tx1"/>
                </a:solidFill>
              </a:rPr>
              <a:t>Reactor, Proactor</a:t>
            </a:r>
            <a:r>
              <a:rPr lang="en-US" altLang="zh-CN" sz="1200" b="1" dirty="0">
                <a:solidFill>
                  <a:schemeClr val="tx1"/>
                </a:solidFill>
              </a:rPr>
              <a:t>)</a:t>
            </a:r>
            <a:r>
              <a:rPr lang="zh-CN" altLang="en-US" sz="1200" b="1" dirty="0" smtClean="0">
                <a:solidFill>
                  <a:schemeClr val="tx1"/>
                </a:solidFill>
              </a:rPr>
              <a:t>：</a:t>
            </a:r>
            <a:r>
              <a:rPr lang="en-US" altLang="zh-CN" sz="1200" b="1" dirty="0">
                <a:solidFill>
                  <a:schemeClr val="tx1"/>
                </a:solidFill>
              </a:rPr>
              <a:t>R</a:t>
            </a:r>
            <a:r>
              <a:rPr lang="en-US" altLang="zh-CN" sz="1200" b="1" dirty="0" smtClean="0">
                <a:solidFill>
                  <a:schemeClr val="tx1"/>
                </a:solidFill>
              </a:rPr>
              <a:t>esolve/Connect/Listen/Read/Write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23" name="立方体 22"/>
          <p:cNvSpPr/>
          <p:nvPr/>
        </p:nvSpPr>
        <p:spPr>
          <a:xfrm>
            <a:off x="2131559" y="1524458"/>
            <a:ext cx="1422679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HTTP/Websocket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24" name="立方体 23"/>
          <p:cNvSpPr/>
          <p:nvPr/>
        </p:nvSpPr>
        <p:spPr>
          <a:xfrm>
            <a:off x="3696265" y="1512309"/>
            <a:ext cx="756171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SMTP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立方体 24"/>
          <p:cNvSpPr/>
          <p:nvPr/>
        </p:nvSpPr>
        <p:spPr>
          <a:xfrm>
            <a:off x="4610992" y="1512390"/>
            <a:ext cx="756171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ICMP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立方体 25"/>
          <p:cNvSpPr/>
          <p:nvPr/>
        </p:nvSpPr>
        <p:spPr>
          <a:xfrm>
            <a:off x="5531372" y="1512390"/>
            <a:ext cx="118581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Memcache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立方体 26"/>
          <p:cNvSpPr/>
          <p:nvPr/>
        </p:nvSpPr>
        <p:spPr>
          <a:xfrm>
            <a:off x="6886005" y="1512390"/>
            <a:ext cx="71953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Redis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立方体 27"/>
          <p:cNvSpPr/>
          <p:nvPr/>
        </p:nvSpPr>
        <p:spPr>
          <a:xfrm>
            <a:off x="7786522" y="1512309"/>
            <a:ext cx="1117814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B</a:t>
            </a:r>
            <a:r>
              <a:rPr lang="en-US" altLang="zh-CN" sz="1200" dirty="0" smtClean="0">
                <a:solidFill>
                  <a:schemeClr val="tx1"/>
                </a:solidFill>
              </a:rPr>
              <a:t>eanstalk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立方体 29"/>
          <p:cNvSpPr/>
          <p:nvPr/>
        </p:nvSpPr>
        <p:spPr>
          <a:xfrm>
            <a:off x="9791634" y="3560980"/>
            <a:ext cx="672303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json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立方体 30"/>
          <p:cNvSpPr/>
          <p:nvPr/>
        </p:nvSpPr>
        <p:spPr>
          <a:xfrm>
            <a:off x="9791634" y="4060704"/>
            <a:ext cx="645132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xml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立方体 31"/>
          <p:cNvSpPr/>
          <p:nvPr/>
        </p:nvSpPr>
        <p:spPr>
          <a:xfrm>
            <a:off x="9791634" y="4554672"/>
            <a:ext cx="839083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mime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cxnSp>
        <p:nvCxnSpPr>
          <p:cNvPr id="33" name="直接箭头连接符 32"/>
          <p:cNvCxnSpPr>
            <a:stCxn id="10" idx="3"/>
          </p:cNvCxnSpPr>
          <p:nvPr/>
        </p:nvCxnSpPr>
        <p:spPr>
          <a:xfrm flipH="1">
            <a:off x="6535558" y="4711361"/>
            <a:ext cx="463241" cy="300599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10" idx="3"/>
          </p:cNvCxnSpPr>
          <p:nvPr/>
        </p:nvCxnSpPr>
        <p:spPr>
          <a:xfrm>
            <a:off x="6998799" y="4711361"/>
            <a:ext cx="478810" cy="281033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立方体 34"/>
          <p:cNvSpPr/>
          <p:nvPr/>
        </p:nvSpPr>
        <p:spPr>
          <a:xfrm>
            <a:off x="8565395" y="4302192"/>
            <a:ext cx="788692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coder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立方体 35"/>
          <p:cNvSpPr/>
          <p:nvPr/>
        </p:nvSpPr>
        <p:spPr>
          <a:xfrm>
            <a:off x="10819717" y="5060513"/>
            <a:ext cx="638232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url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立方体 36"/>
          <p:cNvSpPr/>
          <p:nvPr/>
        </p:nvSpPr>
        <p:spPr>
          <a:xfrm>
            <a:off x="9773390" y="5558885"/>
            <a:ext cx="1702941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…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立方体 37"/>
          <p:cNvSpPr/>
          <p:nvPr/>
        </p:nvSpPr>
        <p:spPr>
          <a:xfrm>
            <a:off x="10538999" y="3560980"/>
            <a:ext cx="937331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base64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立方体 38"/>
          <p:cNvSpPr/>
          <p:nvPr/>
        </p:nvSpPr>
        <p:spPr>
          <a:xfrm>
            <a:off x="10520614" y="4051072"/>
            <a:ext cx="955718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uucode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立方体 39"/>
          <p:cNvSpPr/>
          <p:nvPr/>
        </p:nvSpPr>
        <p:spPr>
          <a:xfrm>
            <a:off x="9791634" y="5055286"/>
            <a:ext cx="955718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charset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立方体 40"/>
          <p:cNvSpPr/>
          <p:nvPr/>
        </p:nvSpPr>
        <p:spPr>
          <a:xfrm>
            <a:off x="10679356" y="4554672"/>
            <a:ext cx="796974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QP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695530" y="3411063"/>
            <a:ext cx="1877772" cy="2655208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左大括号 42"/>
          <p:cNvSpPr/>
          <p:nvPr/>
        </p:nvSpPr>
        <p:spPr>
          <a:xfrm>
            <a:off x="1547359" y="4306355"/>
            <a:ext cx="364960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23780" y="4372123"/>
            <a:ext cx="986395" cy="407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基础层</a:t>
            </a:r>
            <a:endParaRPr lang="zh-CN" altLang="en-US" sz="1200" b="1" dirty="0"/>
          </a:p>
        </p:txBody>
      </p:sp>
      <p:sp>
        <p:nvSpPr>
          <p:cNvPr id="45" name="文本框 44"/>
          <p:cNvSpPr txBox="1"/>
          <p:nvPr/>
        </p:nvSpPr>
        <p:spPr>
          <a:xfrm>
            <a:off x="651914" y="2302301"/>
            <a:ext cx="986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IO </a:t>
            </a:r>
            <a:r>
              <a:rPr lang="zh-CN" altLang="en-US" sz="1200" b="1" dirty="0" smtClean="0"/>
              <a:t>层</a:t>
            </a:r>
            <a:endParaRPr lang="zh-CN" altLang="en-US" sz="12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640850" y="1631482"/>
            <a:ext cx="986395" cy="407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协议层</a:t>
            </a:r>
            <a:endParaRPr lang="zh-CN" altLang="en-US" sz="1200" b="1" dirty="0"/>
          </a:p>
        </p:txBody>
      </p:sp>
      <p:sp>
        <p:nvSpPr>
          <p:cNvPr id="48" name="左大括号 47"/>
          <p:cNvSpPr/>
          <p:nvPr/>
        </p:nvSpPr>
        <p:spPr>
          <a:xfrm>
            <a:off x="1536181" y="2233872"/>
            <a:ext cx="364960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左大括号 49"/>
          <p:cNvSpPr/>
          <p:nvPr/>
        </p:nvSpPr>
        <p:spPr>
          <a:xfrm>
            <a:off x="1529399" y="1569180"/>
            <a:ext cx="364960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2051644" y="1437326"/>
            <a:ext cx="7369341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051643" y="2137524"/>
            <a:ext cx="7371690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048194" y="4214046"/>
            <a:ext cx="7375141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立方体 58"/>
          <p:cNvSpPr/>
          <p:nvPr/>
        </p:nvSpPr>
        <p:spPr>
          <a:xfrm>
            <a:off x="2127837" y="821765"/>
            <a:ext cx="772061" cy="423646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DNS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立方体 59"/>
          <p:cNvSpPr/>
          <p:nvPr/>
        </p:nvSpPr>
        <p:spPr>
          <a:xfrm>
            <a:off x="3034088" y="821765"/>
            <a:ext cx="837455" cy="423646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WEB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立方体 60"/>
          <p:cNvSpPr/>
          <p:nvPr/>
        </p:nvSpPr>
        <p:spPr>
          <a:xfrm>
            <a:off x="4052883" y="821765"/>
            <a:ext cx="753821" cy="423646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DB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立方体 61"/>
          <p:cNvSpPr/>
          <p:nvPr/>
        </p:nvSpPr>
        <p:spPr>
          <a:xfrm>
            <a:off x="5015408" y="823099"/>
            <a:ext cx="753788" cy="423646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CDN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立方体 62"/>
          <p:cNvSpPr/>
          <p:nvPr/>
        </p:nvSpPr>
        <p:spPr>
          <a:xfrm>
            <a:off x="5949771" y="821765"/>
            <a:ext cx="837422" cy="423646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GAME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51913" y="905120"/>
            <a:ext cx="986395" cy="407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应用层</a:t>
            </a:r>
            <a:endParaRPr lang="zh-CN" altLang="en-US" sz="1200" b="1" dirty="0"/>
          </a:p>
        </p:txBody>
      </p:sp>
      <p:sp>
        <p:nvSpPr>
          <p:cNvPr id="65" name="左大括号 64"/>
          <p:cNvSpPr/>
          <p:nvPr/>
        </p:nvSpPr>
        <p:spPr>
          <a:xfrm>
            <a:off x="1557705" y="845152"/>
            <a:ext cx="364960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2048194" y="738250"/>
            <a:ext cx="7381226" cy="590337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立方体 66"/>
          <p:cNvSpPr/>
          <p:nvPr/>
        </p:nvSpPr>
        <p:spPr>
          <a:xfrm>
            <a:off x="7010726" y="831084"/>
            <a:ext cx="837423" cy="423646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MAIL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立方体 67"/>
          <p:cNvSpPr/>
          <p:nvPr/>
        </p:nvSpPr>
        <p:spPr>
          <a:xfrm>
            <a:off x="8071694" y="827894"/>
            <a:ext cx="790016" cy="423646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CHAT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右箭头 69"/>
          <p:cNvSpPr/>
          <p:nvPr/>
        </p:nvSpPr>
        <p:spPr>
          <a:xfrm>
            <a:off x="9390641" y="4309325"/>
            <a:ext cx="371781" cy="35767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立方体 71"/>
          <p:cNvSpPr/>
          <p:nvPr/>
        </p:nvSpPr>
        <p:spPr>
          <a:xfrm>
            <a:off x="2122055" y="5014213"/>
            <a:ext cx="7200875" cy="433094"/>
          </a:xfrm>
          <a:prstGeom prst="cube">
            <a:avLst/>
          </a:prstGeom>
          <a:solidFill>
            <a:schemeClr val="accent5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OS API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立方体 72"/>
          <p:cNvSpPr/>
          <p:nvPr/>
        </p:nvSpPr>
        <p:spPr>
          <a:xfrm>
            <a:off x="2122055" y="5522680"/>
            <a:ext cx="782728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Linux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立方体 73"/>
          <p:cNvSpPr/>
          <p:nvPr/>
        </p:nvSpPr>
        <p:spPr>
          <a:xfrm>
            <a:off x="3144512" y="5508710"/>
            <a:ext cx="982269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FreeBSD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立方体 74"/>
          <p:cNvSpPr/>
          <p:nvPr/>
        </p:nvSpPr>
        <p:spPr>
          <a:xfrm>
            <a:off x="5605854" y="5522680"/>
            <a:ext cx="1102095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Windows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立方体 75"/>
          <p:cNvSpPr/>
          <p:nvPr/>
        </p:nvSpPr>
        <p:spPr>
          <a:xfrm>
            <a:off x="4389647" y="5508710"/>
            <a:ext cx="982269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MacOS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立方体 76"/>
          <p:cNvSpPr/>
          <p:nvPr/>
        </p:nvSpPr>
        <p:spPr>
          <a:xfrm>
            <a:off x="6941888" y="5522680"/>
            <a:ext cx="1150633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Android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立方体 77"/>
          <p:cNvSpPr/>
          <p:nvPr/>
        </p:nvSpPr>
        <p:spPr>
          <a:xfrm>
            <a:off x="8326460" y="5522680"/>
            <a:ext cx="996471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IOS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051435" y="4904938"/>
            <a:ext cx="7377985" cy="1115958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左大括号 79"/>
          <p:cNvSpPr/>
          <p:nvPr/>
        </p:nvSpPr>
        <p:spPr>
          <a:xfrm>
            <a:off x="1531827" y="5014214"/>
            <a:ext cx="364960" cy="888524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640850" y="5315168"/>
            <a:ext cx="986395" cy="407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适配层</a:t>
            </a:r>
            <a:endParaRPr lang="zh-CN" altLang="en-US" sz="1200" b="1" dirty="0"/>
          </a:p>
        </p:txBody>
      </p:sp>
      <p:sp>
        <p:nvSpPr>
          <p:cNvPr id="84" name="立方体 83"/>
          <p:cNvSpPr/>
          <p:nvPr/>
        </p:nvSpPr>
        <p:spPr>
          <a:xfrm>
            <a:off x="3999021" y="2916719"/>
            <a:ext cx="753480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epoll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85" name="立方体 84"/>
          <p:cNvSpPr/>
          <p:nvPr/>
        </p:nvSpPr>
        <p:spPr>
          <a:xfrm>
            <a:off x="2149721" y="2910027"/>
            <a:ext cx="593061" cy="423646"/>
          </a:xfrm>
          <a:prstGeom prst="cube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poll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6" name="立方体 85"/>
          <p:cNvSpPr/>
          <p:nvPr/>
        </p:nvSpPr>
        <p:spPr>
          <a:xfrm>
            <a:off x="3010823" y="2910123"/>
            <a:ext cx="706088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select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立方体 86"/>
          <p:cNvSpPr/>
          <p:nvPr/>
        </p:nvSpPr>
        <p:spPr>
          <a:xfrm>
            <a:off x="7167073" y="2917047"/>
            <a:ext cx="649243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iocp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608009" y="2976644"/>
            <a:ext cx="986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事件层</a:t>
            </a:r>
            <a:endParaRPr lang="zh-CN" altLang="en-US" sz="1200" b="1" dirty="0"/>
          </a:p>
        </p:txBody>
      </p:sp>
      <p:sp>
        <p:nvSpPr>
          <p:cNvPr id="89" name="左大括号 88"/>
          <p:cNvSpPr/>
          <p:nvPr/>
        </p:nvSpPr>
        <p:spPr>
          <a:xfrm>
            <a:off x="1536460" y="2935652"/>
            <a:ext cx="364960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立方体 89"/>
          <p:cNvSpPr/>
          <p:nvPr/>
        </p:nvSpPr>
        <p:spPr>
          <a:xfrm>
            <a:off x="8082426" y="2902651"/>
            <a:ext cx="981732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winmsg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2051922" y="2839304"/>
            <a:ext cx="7345902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2" name="立方体 91"/>
          <p:cNvSpPr/>
          <p:nvPr/>
        </p:nvSpPr>
        <p:spPr>
          <a:xfrm>
            <a:off x="5023617" y="2914371"/>
            <a:ext cx="771433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kqueue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93" name="立方体 92"/>
          <p:cNvSpPr/>
          <p:nvPr/>
        </p:nvSpPr>
        <p:spPr>
          <a:xfrm>
            <a:off x="6092757" y="2914371"/>
            <a:ext cx="753480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devpoll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4" name="立方体 93"/>
          <p:cNvSpPr/>
          <p:nvPr/>
        </p:nvSpPr>
        <p:spPr>
          <a:xfrm>
            <a:off x="5529017" y="3605626"/>
            <a:ext cx="958021" cy="423646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Connect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5" name="立方体 94"/>
          <p:cNvSpPr/>
          <p:nvPr/>
        </p:nvSpPr>
        <p:spPr>
          <a:xfrm>
            <a:off x="2133026" y="3598606"/>
            <a:ext cx="593061" cy="423646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DNS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6" name="立方体 95"/>
          <p:cNvSpPr/>
          <p:nvPr/>
        </p:nvSpPr>
        <p:spPr>
          <a:xfrm>
            <a:off x="4448723" y="3598606"/>
            <a:ext cx="768803" cy="423646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Listen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7" name="立方体 96"/>
          <p:cNvSpPr/>
          <p:nvPr/>
        </p:nvSpPr>
        <p:spPr>
          <a:xfrm>
            <a:off x="3066915" y="3594687"/>
            <a:ext cx="1088756" cy="423646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Addr</a:t>
            </a:r>
            <a:r>
              <a:rPr lang="en-US" altLang="zh-CN" sz="1200" dirty="0" smtClean="0">
                <a:solidFill>
                  <a:schemeClr val="tx1"/>
                </a:solidFill>
              </a:rPr>
              <a:t> resolve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21430" y="3692660"/>
            <a:ext cx="986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网络层</a:t>
            </a:r>
            <a:endParaRPr lang="zh-CN" altLang="en-US" sz="1200" b="1" dirty="0"/>
          </a:p>
        </p:txBody>
      </p:sp>
      <p:sp>
        <p:nvSpPr>
          <p:cNvPr id="99" name="左大括号 98"/>
          <p:cNvSpPr/>
          <p:nvPr/>
        </p:nvSpPr>
        <p:spPr>
          <a:xfrm>
            <a:off x="1533833" y="3624231"/>
            <a:ext cx="364960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立方体 99"/>
          <p:cNvSpPr/>
          <p:nvPr/>
        </p:nvSpPr>
        <p:spPr>
          <a:xfrm>
            <a:off x="6827866" y="3604081"/>
            <a:ext cx="1675162" cy="423646"/>
          </a:xfrm>
          <a:prstGeom prst="cub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TCP/UDP/UNIX Socket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2049295" y="3527883"/>
            <a:ext cx="7371690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52151" y="1481021"/>
            <a:ext cx="2335132" cy="1200329"/>
          </a:xfrm>
          <a:prstGeom prst="rect">
            <a:avLst/>
          </a:prstGeom>
          <a:noFill/>
          <a:ln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 err="1" smtClean="0">
                <a:latin typeface="+mn-ea"/>
              </a:rPr>
              <a:t>Acl</a:t>
            </a:r>
            <a:r>
              <a:rPr lang="en-US" altLang="zh-CN" sz="3600" b="1" dirty="0">
                <a:latin typeface="方正舒体" panose="02010601030101010101" pitchFamily="2" charset="-122"/>
                <a:ea typeface="方正舒体" panose="02010601030101010101" pitchFamily="2" charset="-122"/>
              </a:rPr>
              <a:t> </a:t>
            </a:r>
            <a:r>
              <a:rPr lang="zh-CN" altLang="en-US" sz="36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网络库</a:t>
            </a:r>
            <a:endParaRPr lang="en-US" altLang="zh-CN" sz="3600" b="1" dirty="0" smtClean="0"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zh-CN" altLang="en-US" sz="36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架构图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64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564905" y="3662628"/>
            <a:ext cx="1787857" cy="8581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异步</a:t>
            </a:r>
            <a:r>
              <a:rPr lang="zh-CN" altLang="en-US" sz="1400" dirty="0" smtClean="0"/>
              <a:t>事件引擎</a:t>
            </a:r>
            <a:endParaRPr lang="zh-CN" altLang="en-US" sz="1400" dirty="0"/>
          </a:p>
        </p:txBody>
      </p:sp>
      <p:sp>
        <p:nvSpPr>
          <p:cNvPr id="3" name="椭圆 2"/>
          <p:cNvSpPr/>
          <p:nvPr/>
        </p:nvSpPr>
        <p:spPr>
          <a:xfrm>
            <a:off x="1771789" y="4766254"/>
            <a:ext cx="1018545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select</a:t>
            </a:r>
            <a:endParaRPr lang="zh-CN" altLang="en-US" sz="1400" dirty="0"/>
          </a:p>
        </p:txBody>
      </p:sp>
      <p:sp>
        <p:nvSpPr>
          <p:cNvPr id="4" name="椭圆 3"/>
          <p:cNvSpPr/>
          <p:nvPr/>
        </p:nvSpPr>
        <p:spPr>
          <a:xfrm>
            <a:off x="3069744" y="4744526"/>
            <a:ext cx="996774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poll</a:t>
            </a:r>
          </a:p>
        </p:txBody>
      </p:sp>
      <p:sp>
        <p:nvSpPr>
          <p:cNvPr id="5" name="椭圆 4"/>
          <p:cNvSpPr/>
          <p:nvPr/>
        </p:nvSpPr>
        <p:spPr>
          <a:xfrm>
            <a:off x="4340680" y="4766254"/>
            <a:ext cx="1010302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epoll</a:t>
            </a:r>
          </a:p>
        </p:txBody>
      </p:sp>
      <p:sp>
        <p:nvSpPr>
          <p:cNvPr id="6" name="椭圆 5"/>
          <p:cNvSpPr/>
          <p:nvPr/>
        </p:nvSpPr>
        <p:spPr>
          <a:xfrm>
            <a:off x="5630392" y="4734101"/>
            <a:ext cx="1050880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kqueue</a:t>
            </a:r>
          </a:p>
        </p:txBody>
      </p:sp>
      <p:sp>
        <p:nvSpPr>
          <p:cNvPr id="7" name="椭圆 6"/>
          <p:cNvSpPr/>
          <p:nvPr/>
        </p:nvSpPr>
        <p:spPr>
          <a:xfrm>
            <a:off x="6960682" y="4761715"/>
            <a:ext cx="988858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iocp</a:t>
            </a:r>
          </a:p>
        </p:txBody>
      </p:sp>
      <p:sp>
        <p:nvSpPr>
          <p:cNvPr id="8" name="椭圆 7"/>
          <p:cNvSpPr/>
          <p:nvPr/>
        </p:nvSpPr>
        <p:spPr>
          <a:xfrm>
            <a:off x="8228950" y="4744526"/>
            <a:ext cx="1055552" cy="55955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winmsg</a:t>
            </a:r>
          </a:p>
        </p:txBody>
      </p:sp>
      <p:cxnSp>
        <p:nvCxnSpPr>
          <p:cNvPr id="10" name="曲线连接符 9"/>
          <p:cNvCxnSpPr>
            <a:stCxn id="2" idx="2"/>
            <a:endCxn id="3" idx="0"/>
          </p:cNvCxnSpPr>
          <p:nvPr/>
        </p:nvCxnSpPr>
        <p:spPr>
          <a:xfrm rot="10800000" flipV="1">
            <a:off x="2281063" y="4091692"/>
            <a:ext cx="2283843" cy="67456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曲线连接符 11"/>
          <p:cNvCxnSpPr>
            <a:stCxn id="2" idx="3"/>
            <a:endCxn id="4" idx="0"/>
          </p:cNvCxnSpPr>
          <p:nvPr/>
        </p:nvCxnSpPr>
        <p:spPr>
          <a:xfrm rot="5400000">
            <a:off x="4022712" y="3940507"/>
            <a:ext cx="349438" cy="12586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线连接符 13"/>
          <p:cNvCxnSpPr>
            <a:stCxn id="2" idx="4"/>
            <a:endCxn id="5" idx="0"/>
          </p:cNvCxnSpPr>
          <p:nvPr/>
        </p:nvCxnSpPr>
        <p:spPr>
          <a:xfrm rot="5400000">
            <a:off x="5029585" y="4337005"/>
            <a:ext cx="245496" cy="61300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线连接符 15"/>
          <p:cNvCxnSpPr>
            <a:stCxn id="2" idx="4"/>
            <a:endCxn id="6" idx="0"/>
          </p:cNvCxnSpPr>
          <p:nvPr/>
        </p:nvCxnSpPr>
        <p:spPr>
          <a:xfrm rot="16200000" flipH="1">
            <a:off x="5700662" y="4278930"/>
            <a:ext cx="213343" cy="69699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线连接符 17"/>
          <p:cNvCxnSpPr>
            <a:stCxn id="2" idx="5"/>
            <a:endCxn id="7" idx="0"/>
          </p:cNvCxnSpPr>
          <p:nvPr/>
        </p:nvCxnSpPr>
        <p:spPr>
          <a:xfrm rot="16200000" flipH="1">
            <a:off x="6589710" y="3896313"/>
            <a:ext cx="366627" cy="136417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线连接符 19"/>
          <p:cNvCxnSpPr>
            <a:stCxn id="2" idx="6"/>
            <a:endCxn id="8" idx="0"/>
          </p:cNvCxnSpPr>
          <p:nvPr/>
        </p:nvCxnSpPr>
        <p:spPr>
          <a:xfrm>
            <a:off x="6352762" y="4091693"/>
            <a:ext cx="2403964" cy="65283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941296" y="2856742"/>
            <a:ext cx="1201003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accept</a:t>
            </a:r>
            <a:endParaRPr lang="zh-CN" altLang="en-US" sz="1400" dirty="0"/>
          </a:p>
        </p:txBody>
      </p:sp>
      <p:sp>
        <p:nvSpPr>
          <p:cNvPr id="23" name="椭圆 22"/>
          <p:cNvSpPr/>
          <p:nvPr/>
        </p:nvSpPr>
        <p:spPr>
          <a:xfrm>
            <a:off x="3306532" y="2856742"/>
            <a:ext cx="1378424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connect</a:t>
            </a:r>
          </a:p>
        </p:txBody>
      </p:sp>
      <p:sp>
        <p:nvSpPr>
          <p:cNvPr id="24" name="椭圆 23"/>
          <p:cNvSpPr/>
          <p:nvPr/>
        </p:nvSpPr>
        <p:spPr>
          <a:xfrm>
            <a:off x="4845831" y="2847041"/>
            <a:ext cx="1219203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resolve</a:t>
            </a:r>
          </a:p>
        </p:txBody>
      </p:sp>
      <p:sp>
        <p:nvSpPr>
          <p:cNvPr id="25" name="椭圆 24"/>
          <p:cNvSpPr/>
          <p:nvPr/>
        </p:nvSpPr>
        <p:spPr>
          <a:xfrm>
            <a:off x="6186464" y="2857574"/>
            <a:ext cx="1269244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write</a:t>
            </a:r>
          </a:p>
        </p:txBody>
      </p:sp>
      <p:sp>
        <p:nvSpPr>
          <p:cNvPr id="26" name="椭圆 25"/>
          <p:cNvSpPr/>
          <p:nvPr/>
        </p:nvSpPr>
        <p:spPr>
          <a:xfrm>
            <a:off x="7622529" y="2847041"/>
            <a:ext cx="1134197" cy="559558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read</a:t>
            </a:r>
          </a:p>
        </p:txBody>
      </p:sp>
      <p:sp>
        <p:nvSpPr>
          <p:cNvPr id="27" name="椭圆 26"/>
          <p:cNvSpPr/>
          <p:nvPr/>
        </p:nvSpPr>
        <p:spPr>
          <a:xfrm>
            <a:off x="9112910" y="2347679"/>
            <a:ext cx="1296010" cy="42349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Read-N</a:t>
            </a:r>
          </a:p>
        </p:txBody>
      </p:sp>
      <p:sp>
        <p:nvSpPr>
          <p:cNvPr id="34" name="椭圆 33"/>
          <p:cNvSpPr/>
          <p:nvPr/>
        </p:nvSpPr>
        <p:spPr>
          <a:xfrm>
            <a:off x="9112910" y="2935752"/>
            <a:ext cx="1296009" cy="38213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Readline</a:t>
            </a:r>
          </a:p>
        </p:txBody>
      </p:sp>
      <p:sp>
        <p:nvSpPr>
          <p:cNvPr id="35" name="椭圆 34"/>
          <p:cNvSpPr/>
          <p:nvPr/>
        </p:nvSpPr>
        <p:spPr>
          <a:xfrm>
            <a:off x="9112912" y="3552927"/>
            <a:ext cx="1296008" cy="3604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Read wait</a:t>
            </a:r>
          </a:p>
        </p:txBody>
      </p:sp>
      <p:cxnSp>
        <p:nvCxnSpPr>
          <p:cNvPr id="37" name="直接箭头连接符 36"/>
          <p:cNvCxnSpPr>
            <a:stCxn id="26" idx="6"/>
            <a:endCxn id="27" idx="2"/>
          </p:cNvCxnSpPr>
          <p:nvPr/>
        </p:nvCxnSpPr>
        <p:spPr>
          <a:xfrm flipV="1">
            <a:off x="8756726" y="2559424"/>
            <a:ext cx="356184" cy="567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>
            <a:stCxn id="26" idx="6"/>
            <a:endCxn id="34" idx="2"/>
          </p:cNvCxnSpPr>
          <p:nvPr/>
        </p:nvCxnSpPr>
        <p:spPr>
          <a:xfrm>
            <a:off x="8756726" y="3126820"/>
            <a:ext cx="3561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26" idx="6"/>
            <a:endCxn id="35" idx="2"/>
          </p:cNvCxnSpPr>
          <p:nvPr/>
        </p:nvCxnSpPr>
        <p:spPr>
          <a:xfrm>
            <a:off x="8756726" y="3126820"/>
            <a:ext cx="356186" cy="606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stCxn id="2" idx="1"/>
            <a:endCxn id="22" idx="4"/>
          </p:cNvCxnSpPr>
          <p:nvPr/>
        </p:nvCxnSpPr>
        <p:spPr>
          <a:xfrm flipH="1" flipV="1">
            <a:off x="2541798" y="3416300"/>
            <a:ext cx="2284933" cy="37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stCxn id="2" idx="1"/>
            <a:endCxn id="23" idx="4"/>
          </p:cNvCxnSpPr>
          <p:nvPr/>
        </p:nvCxnSpPr>
        <p:spPr>
          <a:xfrm flipH="1" flipV="1">
            <a:off x="3995744" y="3416300"/>
            <a:ext cx="830987" cy="37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>
            <a:stCxn id="2" idx="0"/>
            <a:endCxn id="24" idx="4"/>
          </p:cNvCxnSpPr>
          <p:nvPr/>
        </p:nvCxnSpPr>
        <p:spPr>
          <a:xfrm flipH="1" flipV="1">
            <a:off x="5455433" y="3406599"/>
            <a:ext cx="3401" cy="256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2" idx="7"/>
            <a:endCxn id="25" idx="4"/>
          </p:cNvCxnSpPr>
          <p:nvPr/>
        </p:nvCxnSpPr>
        <p:spPr>
          <a:xfrm flipV="1">
            <a:off x="6090936" y="3417132"/>
            <a:ext cx="730150" cy="371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>
            <a:stCxn id="2" idx="7"/>
            <a:endCxn id="26" idx="4"/>
          </p:cNvCxnSpPr>
          <p:nvPr/>
        </p:nvCxnSpPr>
        <p:spPr>
          <a:xfrm flipV="1">
            <a:off x="6090936" y="3406599"/>
            <a:ext cx="2098692" cy="381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椭圆 64"/>
          <p:cNvSpPr/>
          <p:nvPr/>
        </p:nvSpPr>
        <p:spPr>
          <a:xfrm>
            <a:off x="1901158" y="1554547"/>
            <a:ext cx="1284594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OnAccept</a:t>
            </a:r>
            <a:endParaRPr lang="zh-CN" altLang="en-US" sz="1400" dirty="0"/>
          </a:p>
        </p:txBody>
      </p:sp>
      <p:sp>
        <p:nvSpPr>
          <p:cNvPr id="66" name="椭圆 65"/>
          <p:cNvSpPr/>
          <p:nvPr/>
        </p:nvSpPr>
        <p:spPr>
          <a:xfrm>
            <a:off x="3278538" y="1554547"/>
            <a:ext cx="1432447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OnConnect</a:t>
            </a:r>
          </a:p>
        </p:txBody>
      </p:sp>
      <p:sp>
        <p:nvSpPr>
          <p:cNvPr id="67" name="椭圆 66"/>
          <p:cNvSpPr/>
          <p:nvPr/>
        </p:nvSpPr>
        <p:spPr>
          <a:xfrm>
            <a:off x="4739921" y="1551777"/>
            <a:ext cx="1422371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OnResolve</a:t>
            </a:r>
          </a:p>
        </p:txBody>
      </p:sp>
      <p:sp>
        <p:nvSpPr>
          <p:cNvPr id="68" name="椭圆 67"/>
          <p:cNvSpPr/>
          <p:nvPr/>
        </p:nvSpPr>
        <p:spPr>
          <a:xfrm>
            <a:off x="6224305" y="1551777"/>
            <a:ext cx="1193562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OnWrite</a:t>
            </a:r>
          </a:p>
        </p:txBody>
      </p:sp>
      <p:sp>
        <p:nvSpPr>
          <p:cNvPr id="69" name="椭圆 68"/>
          <p:cNvSpPr/>
          <p:nvPr/>
        </p:nvSpPr>
        <p:spPr>
          <a:xfrm>
            <a:off x="7622529" y="1551777"/>
            <a:ext cx="1144487" cy="55955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OnRead</a:t>
            </a:r>
          </a:p>
        </p:txBody>
      </p:sp>
      <p:cxnSp>
        <p:nvCxnSpPr>
          <p:cNvPr id="71" name="直接箭头连接符 70"/>
          <p:cNvCxnSpPr>
            <a:stCxn id="22" idx="0"/>
            <a:endCxn id="65" idx="4"/>
          </p:cNvCxnSpPr>
          <p:nvPr/>
        </p:nvCxnSpPr>
        <p:spPr>
          <a:xfrm flipV="1">
            <a:off x="2541798" y="2114105"/>
            <a:ext cx="1657" cy="742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stCxn id="23" idx="0"/>
            <a:endCxn id="66" idx="4"/>
          </p:cNvCxnSpPr>
          <p:nvPr/>
        </p:nvCxnSpPr>
        <p:spPr>
          <a:xfrm flipH="1" flipV="1">
            <a:off x="3994762" y="2114105"/>
            <a:ext cx="982" cy="742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stCxn id="24" idx="0"/>
            <a:endCxn id="67" idx="4"/>
          </p:cNvCxnSpPr>
          <p:nvPr/>
        </p:nvCxnSpPr>
        <p:spPr>
          <a:xfrm flipH="1" flipV="1">
            <a:off x="5451107" y="2111335"/>
            <a:ext cx="4326" cy="735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>
            <a:stCxn id="25" idx="0"/>
            <a:endCxn id="189" idx="2"/>
          </p:cNvCxnSpPr>
          <p:nvPr/>
        </p:nvCxnSpPr>
        <p:spPr>
          <a:xfrm flipV="1">
            <a:off x="6821086" y="2698210"/>
            <a:ext cx="588204" cy="159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>
            <a:stCxn id="26" idx="0"/>
            <a:endCxn id="189" idx="2"/>
          </p:cNvCxnSpPr>
          <p:nvPr/>
        </p:nvCxnSpPr>
        <p:spPr>
          <a:xfrm flipH="1" flipV="1">
            <a:off x="7409290" y="2698210"/>
            <a:ext cx="780338" cy="148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左大括号 106"/>
          <p:cNvSpPr/>
          <p:nvPr/>
        </p:nvSpPr>
        <p:spPr>
          <a:xfrm rot="16200000">
            <a:off x="5313043" y="2346537"/>
            <a:ext cx="422579" cy="6464788"/>
          </a:xfrm>
          <a:prstGeom prst="leftBrace">
            <a:avLst>
              <a:gd name="adj1" fmla="val 8333"/>
              <a:gd name="adj2" fmla="val 503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77" name="文本框 176"/>
          <p:cNvSpPr txBox="1"/>
          <p:nvPr/>
        </p:nvSpPr>
        <p:spPr>
          <a:xfrm>
            <a:off x="9522111" y="5838854"/>
            <a:ext cx="2260586" cy="584775"/>
          </a:xfrm>
          <a:prstGeom prst="rect">
            <a:avLst/>
          </a:prstGeom>
          <a:noFill/>
          <a:ln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异步</a:t>
            </a:r>
            <a:r>
              <a:rPr lang="en-US" altLang="zh-CN" sz="32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IO</a:t>
            </a:r>
            <a:r>
              <a:rPr lang="zh-CN" altLang="en-US" sz="32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框架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4845831" y="5895045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/>
              <a:t>系统事件引擎</a:t>
            </a:r>
            <a:endParaRPr lang="zh-CN" altLang="en-US" sz="1600" b="1" dirty="0"/>
          </a:p>
        </p:txBody>
      </p:sp>
      <p:sp>
        <p:nvSpPr>
          <p:cNvPr id="179" name="文本框 178"/>
          <p:cNvSpPr txBox="1"/>
          <p:nvPr/>
        </p:nvSpPr>
        <p:spPr>
          <a:xfrm>
            <a:off x="168634" y="2979334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/>
              <a:t>系统</a:t>
            </a:r>
            <a:r>
              <a:rPr lang="en-US" altLang="zh-CN" sz="1600" b="1" dirty="0" smtClean="0"/>
              <a:t>API</a:t>
            </a:r>
            <a:r>
              <a:rPr lang="zh-CN" altLang="en-US" sz="1600" b="1" dirty="0" smtClean="0"/>
              <a:t>异步化</a:t>
            </a:r>
            <a:endParaRPr lang="zh-CN" altLang="en-US" sz="1600" b="1" dirty="0"/>
          </a:p>
        </p:txBody>
      </p:sp>
      <p:sp>
        <p:nvSpPr>
          <p:cNvPr id="180" name="文本框 179"/>
          <p:cNvSpPr txBox="1"/>
          <p:nvPr/>
        </p:nvSpPr>
        <p:spPr>
          <a:xfrm>
            <a:off x="168635" y="1662279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/>
              <a:t>异步回调过程</a:t>
            </a:r>
            <a:endParaRPr lang="zh-CN" altLang="en-US" sz="1600" b="1" dirty="0"/>
          </a:p>
        </p:txBody>
      </p:sp>
      <p:sp>
        <p:nvSpPr>
          <p:cNvPr id="181" name="右大括号 180"/>
          <p:cNvSpPr/>
          <p:nvPr/>
        </p:nvSpPr>
        <p:spPr>
          <a:xfrm>
            <a:off x="1582683" y="1620558"/>
            <a:ext cx="262364" cy="3802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右大括号 181"/>
          <p:cNvSpPr/>
          <p:nvPr/>
        </p:nvSpPr>
        <p:spPr>
          <a:xfrm>
            <a:off x="1582683" y="2958473"/>
            <a:ext cx="262364" cy="3802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文本框 182"/>
          <p:cNvSpPr txBox="1"/>
          <p:nvPr/>
        </p:nvSpPr>
        <p:spPr>
          <a:xfrm>
            <a:off x="10408918" y="2423714"/>
            <a:ext cx="15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异步读</a:t>
            </a:r>
            <a:r>
              <a:rPr lang="en-US" altLang="zh-CN" sz="1200" b="1" dirty="0" smtClean="0"/>
              <a:t>N</a:t>
            </a:r>
            <a:r>
              <a:rPr lang="zh-CN" altLang="en-US" sz="1200" b="1" dirty="0" smtClean="0"/>
              <a:t>个字节</a:t>
            </a:r>
            <a:endParaRPr lang="zh-CN" altLang="en-US" sz="1200" b="1" dirty="0"/>
          </a:p>
        </p:txBody>
      </p:sp>
      <p:sp>
        <p:nvSpPr>
          <p:cNvPr id="185" name="文本框 184"/>
          <p:cNvSpPr txBox="1"/>
          <p:nvPr/>
        </p:nvSpPr>
        <p:spPr>
          <a:xfrm>
            <a:off x="10408919" y="3002677"/>
            <a:ext cx="15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异步按行读数据</a:t>
            </a:r>
            <a:endParaRPr lang="zh-CN" altLang="en-US" sz="1200" b="1" dirty="0"/>
          </a:p>
        </p:txBody>
      </p:sp>
      <p:sp>
        <p:nvSpPr>
          <p:cNvPr id="186" name="文本框 185"/>
          <p:cNvSpPr txBox="1"/>
          <p:nvPr/>
        </p:nvSpPr>
        <p:spPr>
          <a:xfrm>
            <a:off x="10408919" y="3594671"/>
            <a:ext cx="1506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异步等待可读</a:t>
            </a:r>
            <a:endParaRPr lang="zh-CN" altLang="en-US" sz="1200" b="1" dirty="0"/>
          </a:p>
        </p:txBody>
      </p:sp>
      <p:sp>
        <p:nvSpPr>
          <p:cNvPr id="187" name="圆角矩形 186"/>
          <p:cNvSpPr/>
          <p:nvPr/>
        </p:nvSpPr>
        <p:spPr>
          <a:xfrm>
            <a:off x="1941296" y="460508"/>
            <a:ext cx="1365236" cy="42751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http(s)</a:t>
            </a:r>
            <a:endParaRPr lang="zh-CN" altLang="en-US" sz="1400" dirty="0"/>
          </a:p>
        </p:txBody>
      </p:sp>
      <p:sp>
        <p:nvSpPr>
          <p:cNvPr id="188" name="圆角矩形 187"/>
          <p:cNvSpPr/>
          <p:nvPr/>
        </p:nvSpPr>
        <p:spPr>
          <a:xfrm>
            <a:off x="3568131" y="456579"/>
            <a:ext cx="1495166" cy="42751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Websocket(s)</a:t>
            </a:r>
            <a:endParaRPr lang="zh-CN" altLang="en-US" sz="1400" dirty="0"/>
          </a:p>
        </p:txBody>
      </p:sp>
      <p:sp>
        <p:nvSpPr>
          <p:cNvPr id="189" name="圆角矩形 188"/>
          <p:cNvSpPr/>
          <p:nvPr/>
        </p:nvSpPr>
        <p:spPr>
          <a:xfrm>
            <a:off x="6589630" y="2270698"/>
            <a:ext cx="1639320" cy="42751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SSL IO Hook</a:t>
            </a:r>
            <a:endParaRPr lang="zh-CN" altLang="en-US" sz="1400" dirty="0"/>
          </a:p>
        </p:txBody>
      </p:sp>
      <p:cxnSp>
        <p:nvCxnSpPr>
          <p:cNvPr id="209" name="直接连接符 208"/>
          <p:cNvCxnSpPr/>
          <p:nvPr/>
        </p:nvCxnSpPr>
        <p:spPr>
          <a:xfrm>
            <a:off x="1866822" y="1021047"/>
            <a:ext cx="8507760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圆角矩形 209"/>
          <p:cNvSpPr/>
          <p:nvPr/>
        </p:nvSpPr>
        <p:spPr>
          <a:xfrm>
            <a:off x="5329767" y="443031"/>
            <a:ext cx="1495166" cy="42751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…….</a:t>
            </a:r>
            <a:endParaRPr lang="zh-CN" altLang="en-US" sz="1400" dirty="0"/>
          </a:p>
        </p:txBody>
      </p:sp>
      <p:sp>
        <p:nvSpPr>
          <p:cNvPr id="211" name="文本框 210"/>
          <p:cNvSpPr txBox="1"/>
          <p:nvPr/>
        </p:nvSpPr>
        <p:spPr>
          <a:xfrm>
            <a:off x="190410" y="496524"/>
            <a:ext cx="1506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/>
              <a:t>应用协议异步</a:t>
            </a:r>
            <a:endParaRPr lang="zh-CN" altLang="en-US" sz="1600" b="1" dirty="0"/>
          </a:p>
        </p:txBody>
      </p:sp>
      <p:sp>
        <p:nvSpPr>
          <p:cNvPr id="212" name="右大括号 211"/>
          <p:cNvSpPr/>
          <p:nvPr/>
        </p:nvSpPr>
        <p:spPr>
          <a:xfrm>
            <a:off x="1604458" y="454803"/>
            <a:ext cx="262364" cy="38027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右大括号 214"/>
          <p:cNvSpPr/>
          <p:nvPr/>
        </p:nvSpPr>
        <p:spPr>
          <a:xfrm rot="16200000">
            <a:off x="5113963" y="-1533456"/>
            <a:ext cx="425958" cy="57253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2" name="直接箭头连接符 231"/>
          <p:cNvCxnSpPr>
            <a:stCxn id="189" idx="0"/>
            <a:endCxn id="68" idx="4"/>
          </p:cNvCxnSpPr>
          <p:nvPr/>
        </p:nvCxnSpPr>
        <p:spPr>
          <a:xfrm flipH="1" flipV="1">
            <a:off x="6821086" y="2111335"/>
            <a:ext cx="588204" cy="159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箭头连接符 233"/>
          <p:cNvCxnSpPr>
            <a:stCxn id="189" idx="0"/>
            <a:endCxn id="69" idx="4"/>
          </p:cNvCxnSpPr>
          <p:nvPr/>
        </p:nvCxnSpPr>
        <p:spPr>
          <a:xfrm flipV="1">
            <a:off x="7409290" y="2111335"/>
            <a:ext cx="785483" cy="159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56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103141" y="1156573"/>
            <a:ext cx="1280160" cy="40796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域名解析请求</a:t>
            </a:r>
            <a:endParaRPr lang="zh-CN" altLang="en-US" sz="1400" dirty="0"/>
          </a:p>
        </p:txBody>
      </p:sp>
      <p:sp>
        <p:nvSpPr>
          <p:cNvPr id="27" name="矩形 26"/>
          <p:cNvSpPr/>
          <p:nvPr/>
        </p:nvSpPr>
        <p:spPr>
          <a:xfrm>
            <a:off x="3402034" y="1156571"/>
            <a:ext cx="1280160" cy="40796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查询本地缓存</a:t>
            </a:r>
            <a:endParaRPr lang="zh-CN" altLang="en-US" sz="1400" dirty="0"/>
          </a:p>
        </p:txBody>
      </p:sp>
      <p:sp>
        <p:nvSpPr>
          <p:cNvPr id="28" name="流程图: 决策 27"/>
          <p:cNvSpPr/>
          <p:nvPr/>
        </p:nvSpPr>
        <p:spPr>
          <a:xfrm>
            <a:off x="5482297" y="1156573"/>
            <a:ext cx="1097280" cy="407963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有</a:t>
            </a:r>
            <a:endParaRPr lang="zh-CN" altLang="en-US" sz="1400" dirty="0"/>
          </a:p>
        </p:txBody>
      </p:sp>
      <p:sp>
        <p:nvSpPr>
          <p:cNvPr id="29" name="流程图: 决策 28"/>
          <p:cNvSpPr/>
          <p:nvPr/>
        </p:nvSpPr>
        <p:spPr>
          <a:xfrm>
            <a:off x="3491718" y="1840532"/>
            <a:ext cx="1097280" cy="407963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无</a:t>
            </a:r>
            <a:endParaRPr lang="zh-CN" altLang="en-US" sz="1400" dirty="0"/>
          </a:p>
        </p:txBody>
      </p:sp>
      <p:cxnSp>
        <p:nvCxnSpPr>
          <p:cNvPr id="31" name="直接箭头连接符 30"/>
          <p:cNvCxnSpPr>
            <a:stCxn id="26" idx="3"/>
            <a:endCxn id="27" idx="1"/>
          </p:cNvCxnSpPr>
          <p:nvPr/>
        </p:nvCxnSpPr>
        <p:spPr>
          <a:xfrm flipV="1">
            <a:off x="2383301" y="1360553"/>
            <a:ext cx="1018733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27" idx="3"/>
            <a:endCxn id="28" idx="1"/>
          </p:cNvCxnSpPr>
          <p:nvPr/>
        </p:nvCxnSpPr>
        <p:spPr>
          <a:xfrm>
            <a:off x="4682194" y="1360553"/>
            <a:ext cx="800103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>
            <a:stCxn id="27" idx="2"/>
            <a:endCxn id="29" idx="0"/>
          </p:cNvCxnSpPr>
          <p:nvPr/>
        </p:nvCxnSpPr>
        <p:spPr>
          <a:xfrm flipH="1">
            <a:off x="4040358" y="1564534"/>
            <a:ext cx="1756" cy="275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7371470" y="1156573"/>
            <a:ext cx="1280160" cy="40796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是否过期</a:t>
            </a:r>
            <a:endParaRPr lang="zh-CN" altLang="en-US" sz="1400" dirty="0"/>
          </a:p>
        </p:txBody>
      </p:sp>
      <p:sp>
        <p:nvSpPr>
          <p:cNvPr id="37" name="流程图: 决策 36"/>
          <p:cNvSpPr/>
          <p:nvPr/>
        </p:nvSpPr>
        <p:spPr>
          <a:xfrm>
            <a:off x="9594753" y="1156573"/>
            <a:ext cx="1097280" cy="407963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否</a:t>
            </a:r>
            <a:endParaRPr lang="zh-CN" altLang="en-US" sz="1400" dirty="0"/>
          </a:p>
        </p:txBody>
      </p:sp>
      <p:cxnSp>
        <p:nvCxnSpPr>
          <p:cNvPr id="39" name="直接箭头连接符 38"/>
          <p:cNvCxnSpPr>
            <a:stCxn id="36" idx="3"/>
            <a:endCxn id="37" idx="1"/>
          </p:cNvCxnSpPr>
          <p:nvPr/>
        </p:nvCxnSpPr>
        <p:spPr>
          <a:xfrm>
            <a:off x="8651630" y="1360555"/>
            <a:ext cx="9431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28" idx="3"/>
            <a:endCxn id="36" idx="1"/>
          </p:cNvCxnSpPr>
          <p:nvPr/>
        </p:nvCxnSpPr>
        <p:spPr>
          <a:xfrm>
            <a:off x="6579577" y="1360555"/>
            <a:ext cx="7918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肘形连接符 42"/>
          <p:cNvCxnSpPr>
            <a:stCxn id="37" idx="0"/>
            <a:endCxn id="106" idx="3"/>
          </p:cNvCxnSpPr>
          <p:nvPr/>
        </p:nvCxnSpPr>
        <p:spPr>
          <a:xfrm rot="16200000" flipV="1">
            <a:off x="8202386" y="-784434"/>
            <a:ext cx="413157" cy="346885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流程图: 决策 44"/>
          <p:cNvSpPr/>
          <p:nvPr/>
        </p:nvSpPr>
        <p:spPr>
          <a:xfrm>
            <a:off x="7462910" y="1871011"/>
            <a:ext cx="1097280" cy="407963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是</a:t>
            </a:r>
            <a:endParaRPr lang="zh-CN" altLang="en-US" sz="1400" dirty="0"/>
          </a:p>
        </p:txBody>
      </p:sp>
      <p:cxnSp>
        <p:nvCxnSpPr>
          <p:cNvPr id="47" name="直接箭头连接符 46"/>
          <p:cNvCxnSpPr>
            <a:stCxn id="36" idx="2"/>
            <a:endCxn id="45" idx="0"/>
          </p:cNvCxnSpPr>
          <p:nvPr/>
        </p:nvCxnSpPr>
        <p:spPr>
          <a:xfrm>
            <a:off x="8011550" y="1564536"/>
            <a:ext cx="0" cy="30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5369169" y="2289679"/>
            <a:ext cx="1280160" cy="407963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加入查询队列</a:t>
            </a:r>
            <a:endParaRPr lang="zh-CN" altLang="en-US" sz="1400" dirty="0"/>
          </a:p>
        </p:txBody>
      </p:sp>
      <p:cxnSp>
        <p:nvCxnSpPr>
          <p:cNvPr id="50" name="肘形连接符 49"/>
          <p:cNvCxnSpPr>
            <a:stCxn id="45" idx="2"/>
            <a:endCxn id="48" idx="3"/>
          </p:cNvCxnSpPr>
          <p:nvPr/>
        </p:nvCxnSpPr>
        <p:spPr>
          <a:xfrm rot="5400000">
            <a:off x="7223097" y="1705207"/>
            <a:ext cx="214687" cy="13622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肘形连接符 51"/>
          <p:cNvCxnSpPr>
            <a:stCxn id="29" idx="2"/>
            <a:endCxn id="48" idx="1"/>
          </p:cNvCxnSpPr>
          <p:nvPr/>
        </p:nvCxnSpPr>
        <p:spPr>
          <a:xfrm rot="16200000" flipH="1">
            <a:off x="4582180" y="1706672"/>
            <a:ext cx="245166" cy="132881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2645313" y="3171595"/>
            <a:ext cx="1280160" cy="4079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合并相同请求</a:t>
            </a:r>
            <a:endParaRPr lang="zh-CN" altLang="en-US" sz="1400" dirty="0"/>
          </a:p>
        </p:txBody>
      </p:sp>
      <p:sp>
        <p:nvSpPr>
          <p:cNvPr id="54" name="矩形 53"/>
          <p:cNvSpPr/>
          <p:nvPr/>
        </p:nvSpPr>
        <p:spPr>
          <a:xfrm>
            <a:off x="4588997" y="3171595"/>
            <a:ext cx="1719189" cy="4079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置入空闲连接队列</a:t>
            </a:r>
            <a:endParaRPr lang="zh-CN" altLang="en-US" sz="1400" dirty="0"/>
          </a:p>
        </p:txBody>
      </p:sp>
      <p:cxnSp>
        <p:nvCxnSpPr>
          <p:cNvPr id="56" name="肘形连接符 55"/>
          <p:cNvCxnSpPr>
            <a:stCxn id="48" idx="2"/>
            <a:endCxn id="53" idx="0"/>
          </p:cNvCxnSpPr>
          <p:nvPr/>
        </p:nvCxnSpPr>
        <p:spPr>
          <a:xfrm rot="5400000">
            <a:off x="4410345" y="1572690"/>
            <a:ext cx="473953" cy="272385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肘形连接符 57"/>
          <p:cNvCxnSpPr>
            <a:stCxn id="48" idx="2"/>
            <a:endCxn id="54" idx="0"/>
          </p:cNvCxnSpPr>
          <p:nvPr/>
        </p:nvCxnSpPr>
        <p:spPr>
          <a:xfrm rot="5400000">
            <a:off x="5491945" y="2654290"/>
            <a:ext cx="473953" cy="56065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6923210" y="3171595"/>
            <a:ext cx="1427870" cy="4079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创建新连接</a:t>
            </a:r>
            <a:endParaRPr lang="zh-CN" altLang="en-US" sz="1400" dirty="0"/>
          </a:p>
        </p:txBody>
      </p:sp>
      <p:sp>
        <p:nvSpPr>
          <p:cNvPr id="61" name="矩形 60"/>
          <p:cNvSpPr/>
          <p:nvPr/>
        </p:nvSpPr>
        <p:spPr>
          <a:xfrm>
            <a:off x="9123191" y="3171595"/>
            <a:ext cx="1427870" cy="4079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置入忙连接队列</a:t>
            </a:r>
            <a:endParaRPr lang="zh-CN" altLang="en-US" sz="1400" dirty="0"/>
          </a:p>
        </p:txBody>
      </p:sp>
      <p:cxnSp>
        <p:nvCxnSpPr>
          <p:cNvPr id="63" name="肘形连接符 62"/>
          <p:cNvCxnSpPr>
            <a:stCxn id="48" idx="2"/>
            <a:endCxn id="59" idx="0"/>
          </p:cNvCxnSpPr>
          <p:nvPr/>
        </p:nvCxnSpPr>
        <p:spPr>
          <a:xfrm rot="16200000" flipH="1">
            <a:off x="6586221" y="2120670"/>
            <a:ext cx="473953" cy="162789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肘形连接符 64"/>
          <p:cNvCxnSpPr>
            <a:stCxn id="48" idx="2"/>
            <a:endCxn id="61" idx="0"/>
          </p:cNvCxnSpPr>
          <p:nvPr/>
        </p:nvCxnSpPr>
        <p:spPr>
          <a:xfrm rot="16200000" flipH="1">
            <a:off x="7686211" y="1020679"/>
            <a:ext cx="473953" cy="382787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/>
          <p:cNvSpPr/>
          <p:nvPr/>
        </p:nvSpPr>
        <p:spPr>
          <a:xfrm>
            <a:off x="5176912" y="4085986"/>
            <a:ext cx="1688123" cy="4079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异步发送查询请求</a:t>
            </a:r>
            <a:endParaRPr lang="zh-CN" altLang="en-US" sz="1400" dirty="0"/>
          </a:p>
        </p:txBody>
      </p:sp>
      <p:cxnSp>
        <p:nvCxnSpPr>
          <p:cNvPr id="68" name="肘形连接符 67"/>
          <p:cNvCxnSpPr>
            <a:stCxn id="53" idx="2"/>
            <a:endCxn id="66" idx="0"/>
          </p:cNvCxnSpPr>
          <p:nvPr/>
        </p:nvCxnSpPr>
        <p:spPr>
          <a:xfrm rot="16200000" flipH="1">
            <a:off x="4399969" y="2464981"/>
            <a:ext cx="506428" cy="273558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肘形连接符 69"/>
          <p:cNvCxnSpPr>
            <a:stCxn id="54" idx="2"/>
            <a:endCxn id="66" idx="0"/>
          </p:cNvCxnSpPr>
          <p:nvPr/>
        </p:nvCxnSpPr>
        <p:spPr>
          <a:xfrm rot="16200000" flipH="1">
            <a:off x="5481569" y="3546581"/>
            <a:ext cx="506428" cy="5723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肘形连接符 71"/>
          <p:cNvCxnSpPr>
            <a:stCxn id="59" idx="2"/>
            <a:endCxn id="66" idx="0"/>
          </p:cNvCxnSpPr>
          <p:nvPr/>
        </p:nvCxnSpPr>
        <p:spPr>
          <a:xfrm rot="5400000">
            <a:off x="6575846" y="3024687"/>
            <a:ext cx="506428" cy="161617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肘形连接符 73"/>
          <p:cNvCxnSpPr>
            <a:stCxn id="61" idx="2"/>
            <a:endCxn id="66" idx="0"/>
          </p:cNvCxnSpPr>
          <p:nvPr/>
        </p:nvCxnSpPr>
        <p:spPr>
          <a:xfrm rot="5400000">
            <a:off x="7675836" y="1924696"/>
            <a:ext cx="506428" cy="381615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椭圆 74"/>
          <p:cNvSpPr/>
          <p:nvPr/>
        </p:nvSpPr>
        <p:spPr>
          <a:xfrm>
            <a:off x="5082245" y="4741636"/>
            <a:ext cx="1880948" cy="85813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异步</a:t>
            </a:r>
            <a:r>
              <a:rPr lang="zh-CN" altLang="en-US" sz="1400" dirty="0" smtClean="0"/>
              <a:t>事件引擎</a:t>
            </a:r>
            <a:endParaRPr lang="zh-CN" altLang="en-US" sz="1400" dirty="0"/>
          </a:p>
        </p:txBody>
      </p:sp>
      <p:cxnSp>
        <p:nvCxnSpPr>
          <p:cNvPr id="77" name="直接箭头连接符 76"/>
          <p:cNvCxnSpPr>
            <a:stCxn id="66" idx="2"/>
            <a:endCxn id="75" idx="0"/>
          </p:cNvCxnSpPr>
          <p:nvPr/>
        </p:nvCxnSpPr>
        <p:spPr>
          <a:xfrm>
            <a:off x="6020974" y="4493949"/>
            <a:ext cx="1745" cy="247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2592978" y="4966721"/>
            <a:ext cx="1676398" cy="4079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异步接收查询结果</a:t>
            </a:r>
            <a:endParaRPr lang="zh-CN" altLang="en-US" sz="1400" dirty="0"/>
          </a:p>
        </p:txBody>
      </p:sp>
      <p:cxnSp>
        <p:nvCxnSpPr>
          <p:cNvPr id="80" name="直接箭头连接符 79"/>
          <p:cNvCxnSpPr>
            <a:stCxn id="75" idx="2"/>
            <a:endCxn id="78" idx="3"/>
          </p:cNvCxnSpPr>
          <p:nvPr/>
        </p:nvCxnSpPr>
        <p:spPr>
          <a:xfrm flipH="1">
            <a:off x="4269376" y="5170701"/>
            <a:ext cx="812869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肘形连接符 81"/>
          <p:cNvCxnSpPr>
            <a:stCxn id="78" idx="1"/>
            <a:endCxn id="83" idx="2"/>
          </p:cNvCxnSpPr>
          <p:nvPr/>
        </p:nvCxnSpPr>
        <p:spPr>
          <a:xfrm rot="10800000">
            <a:off x="1743222" y="3577213"/>
            <a:ext cx="849757" cy="159349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矩形 82"/>
          <p:cNvSpPr/>
          <p:nvPr/>
        </p:nvSpPr>
        <p:spPr>
          <a:xfrm>
            <a:off x="1103141" y="3169250"/>
            <a:ext cx="1280160" cy="407963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反馈查询结果</a:t>
            </a:r>
            <a:endParaRPr lang="zh-CN" altLang="en-US" sz="1400" dirty="0"/>
          </a:p>
        </p:txBody>
      </p:sp>
      <p:cxnSp>
        <p:nvCxnSpPr>
          <p:cNvPr id="86" name="直接箭头连接符 85"/>
          <p:cNvCxnSpPr>
            <a:stCxn id="83" idx="0"/>
            <a:endCxn id="26" idx="2"/>
          </p:cNvCxnSpPr>
          <p:nvPr/>
        </p:nvCxnSpPr>
        <p:spPr>
          <a:xfrm flipV="1">
            <a:off x="1743221" y="1564536"/>
            <a:ext cx="0" cy="1604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矩形 97"/>
          <p:cNvSpPr/>
          <p:nvPr/>
        </p:nvSpPr>
        <p:spPr>
          <a:xfrm>
            <a:off x="5285936" y="5824517"/>
            <a:ext cx="1463039" cy="4079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定时任务管理</a:t>
            </a:r>
            <a:endParaRPr lang="zh-CN" altLang="en-US" sz="1400" dirty="0"/>
          </a:p>
        </p:txBody>
      </p:sp>
      <p:cxnSp>
        <p:nvCxnSpPr>
          <p:cNvPr id="100" name="直接箭头连接符 99"/>
          <p:cNvCxnSpPr>
            <a:stCxn id="75" idx="4"/>
            <a:endCxn id="98" idx="0"/>
          </p:cNvCxnSpPr>
          <p:nvPr/>
        </p:nvCxnSpPr>
        <p:spPr>
          <a:xfrm flipH="1">
            <a:off x="6017456" y="5599766"/>
            <a:ext cx="5263" cy="224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/>
          <p:cNvSpPr/>
          <p:nvPr/>
        </p:nvSpPr>
        <p:spPr>
          <a:xfrm>
            <a:off x="7506624" y="4966720"/>
            <a:ext cx="1463039" cy="4079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消息管道管理</a:t>
            </a:r>
            <a:endParaRPr lang="zh-CN" altLang="en-US" sz="1400" dirty="0"/>
          </a:p>
        </p:txBody>
      </p:sp>
      <p:cxnSp>
        <p:nvCxnSpPr>
          <p:cNvPr id="104" name="直接箭头连接符 103"/>
          <p:cNvCxnSpPr>
            <a:stCxn id="102" idx="1"/>
            <a:endCxn id="75" idx="6"/>
          </p:cNvCxnSpPr>
          <p:nvPr/>
        </p:nvCxnSpPr>
        <p:spPr>
          <a:xfrm flipH="1" flipV="1">
            <a:off x="6963193" y="5170701"/>
            <a:ext cx="54343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矩形 105"/>
          <p:cNvSpPr/>
          <p:nvPr/>
        </p:nvSpPr>
        <p:spPr>
          <a:xfrm>
            <a:off x="5394375" y="539434"/>
            <a:ext cx="1280160" cy="407963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反馈查询结果</a:t>
            </a:r>
            <a:endParaRPr lang="zh-CN" altLang="en-US" sz="1400" dirty="0"/>
          </a:p>
        </p:txBody>
      </p:sp>
      <p:cxnSp>
        <p:nvCxnSpPr>
          <p:cNvPr id="109" name="肘形连接符 108"/>
          <p:cNvCxnSpPr>
            <a:stCxn id="106" idx="1"/>
            <a:endCxn id="26" idx="0"/>
          </p:cNvCxnSpPr>
          <p:nvPr/>
        </p:nvCxnSpPr>
        <p:spPr>
          <a:xfrm rot="10800000" flipV="1">
            <a:off x="1743221" y="743415"/>
            <a:ext cx="3651154" cy="4131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8408964" y="5888493"/>
            <a:ext cx="3491299" cy="584775"/>
          </a:xfrm>
          <a:prstGeom prst="rect">
            <a:avLst/>
          </a:prstGeom>
          <a:noFill/>
          <a:ln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方正舒体" panose="02010601030101010101" pitchFamily="2" charset="-122"/>
                <a:ea typeface="方正舒体" panose="02010601030101010101" pitchFamily="2" charset="-122"/>
              </a:rPr>
              <a:t>异步域名解析流程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524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1863</TotalTime>
  <Words>197</Words>
  <Application>Microsoft Office PowerPoint</Application>
  <PresentationFormat>宽屏</PresentationFormat>
  <Paragraphs>112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方正舒体</vt:lpstr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郑树新</dc:creator>
  <cp:lastModifiedBy>郑树新</cp:lastModifiedBy>
  <cp:revision>28</cp:revision>
  <dcterms:created xsi:type="dcterms:W3CDTF">2019-07-01T03:39:06Z</dcterms:created>
  <dcterms:modified xsi:type="dcterms:W3CDTF">2019-09-17T08:27:32Z</dcterms:modified>
</cp:coreProperties>
</file>